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7"/>
  </p:notesMasterIdLst>
  <p:sldIdLst>
    <p:sldId id="283" r:id="rId4"/>
    <p:sldId id="257" r:id="rId5"/>
    <p:sldId id="290" r:id="rId6"/>
    <p:sldId id="258" r:id="rId7"/>
    <p:sldId id="264" r:id="rId8"/>
    <p:sldId id="259" r:id="rId9"/>
    <p:sldId id="260" r:id="rId10"/>
    <p:sldId id="295" r:id="rId11"/>
    <p:sldId id="299" r:id="rId12"/>
    <p:sldId id="300" r:id="rId13"/>
    <p:sldId id="305" r:id="rId14"/>
    <p:sldId id="282" r:id="rId15"/>
    <p:sldId id="265" r:id="rId16"/>
  </p:sldIdLst>
  <p:sldSz cx="18288000" cy="10288588"/>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Consolas" panose="020B0609020204030204" pitchFamily="49" charset="0"/>
      <p:regular r:id="rId24"/>
      <p:bold r:id="rId25"/>
      <p:italic r:id="rId26"/>
      <p:boldItalic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2"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4151376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177683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39068924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1155CC"/>
                </a:solidFill>
              </a:rPr>
              <a:t>Select Statement—Example</a:t>
            </a:r>
            <a:endParaRPr lang="en-US" dirty="0"/>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3759200" y="2235201"/>
            <a:ext cx="9985830" cy="7431313"/>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"time")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portal1(channel1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(3*</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time.Second</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channel1 &lt;- "Welcome to channel 1"</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portal2(channel2 </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(9*</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time.Second</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channel2 &lt;- "Welcome to channel 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250449" y="1871387"/>
            <a:ext cx="3003332" cy="3638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7672091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1155CC"/>
                </a:solidFill>
              </a:rPr>
              <a:t>Select Statement—Example (contd.)</a:t>
            </a:r>
            <a:endParaRPr lang="en-US" dirty="0"/>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624113" y="2235201"/>
            <a:ext cx="9985830" cy="7431313"/>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R1:=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R2:=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string)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portal1(R1)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portal2(R2)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select{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case op1:= &lt;- R1: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(op1)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case op2:= &lt;- R2: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(op2)  }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4115362" y="1871387"/>
            <a:ext cx="3003332" cy="3638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3" name="Rectangle: Rounded Corners 2">
            <a:extLst>
              <a:ext uri="{FF2B5EF4-FFF2-40B4-BE49-F238E27FC236}">
                <a16:creationId xmlns:a16="http://schemas.microsoft.com/office/drawing/2014/main" id="{A8D2C101-7F1D-AEF5-87BB-BDEB31EE341C}"/>
              </a:ext>
            </a:extLst>
          </p:cNvPr>
          <p:cNvSpPr/>
          <p:nvPr/>
        </p:nvSpPr>
        <p:spPr bwMode="auto">
          <a:xfrm>
            <a:off x="11952512" y="5175637"/>
            <a:ext cx="4782459" cy="1023256"/>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Welcome to channel 1</a:t>
            </a:r>
          </a:p>
        </p:txBody>
      </p:sp>
      <p:sp>
        <p:nvSpPr>
          <p:cNvPr id="6" name="Rectangle: Rounded Corners 5">
            <a:extLst>
              <a:ext uri="{FF2B5EF4-FFF2-40B4-BE49-F238E27FC236}">
                <a16:creationId xmlns:a16="http://schemas.microsoft.com/office/drawing/2014/main" id="{BB7D5AE0-A633-35A6-5B20-FA3527C25EBE}"/>
              </a:ext>
            </a:extLst>
          </p:cNvPr>
          <p:cNvSpPr/>
          <p:nvPr/>
        </p:nvSpPr>
        <p:spPr bwMode="auto">
          <a:xfrm>
            <a:off x="12842075" y="4811823"/>
            <a:ext cx="3003332" cy="3638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334371773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Work with Select statement in Go programming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Channels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Select Statement</a:t>
            </a:r>
            <a:endParaRPr lang="en-IN" sz="2550" b="1"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3</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latin typeface="Arial" panose="020B0604020202020204" pitchFamily="34" charset="0"/>
                <a:cs typeface="Arial" panose="020B0604020202020204" pitchFamily="34" charset="0"/>
              </a:rPr>
              <a:t>1. Concurrency in Golang</a:t>
            </a:r>
            <a:endParaRPr lang="en-US" sz="2550" dirty="0">
              <a:solidFill>
                <a:schemeClr val="bg1"/>
              </a:solidFill>
              <a:latin typeface="Arial" panose="020B0604020202020204" pitchFamily="34" charset="0"/>
              <a:cs typeface="Arial" panose="020B0604020202020204" pitchFamily="34" charset="0"/>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Select Statement</a:t>
            </a:r>
          </a:p>
          <a:p>
            <a:r>
              <a:rPr lang="en-US" dirty="0"/>
              <a:t>Initializing Select Statement</a:t>
            </a:r>
          </a:p>
          <a:p>
            <a:r>
              <a:rPr lang="en-US" dirty="0"/>
              <a:t>Key Concepts in Select</a:t>
            </a:r>
          </a:p>
          <a:p>
            <a:r>
              <a:rPr lang="en-US" dirty="0"/>
              <a:t>Select Statement—Example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Select in Go </a:t>
            </a:r>
          </a:p>
          <a:p>
            <a:r>
              <a:rPr lang="en-US" dirty="0"/>
              <a:t>Use Select statement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The Select Statement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to Select Statement</a:t>
            </a:r>
          </a:p>
        </p:txBody>
      </p:sp>
      <p:sp>
        <p:nvSpPr>
          <p:cNvPr id="4" name="Rectangle: Rounded Corners 3"/>
          <p:cNvSpPr/>
          <p:nvPr/>
        </p:nvSpPr>
        <p:spPr bwMode="auto">
          <a:xfrm>
            <a:off x="607218" y="1983436"/>
            <a:ext cx="13152325" cy="632171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the </a:t>
            </a:r>
            <a:r>
              <a:rPr lang="en-US" sz="2400" b="1" dirty="0">
                <a:solidFill>
                  <a:schemeClr val="tx1">
                    <a:lumMod val="65000"/>
                    <a:lumOff val="35000"/>
                  </a:schemeClr>
                </a:solidFill>
                <a:latin typeface="Arial" panose="020B0604020202020204" pitchFamily="34" charset="0"/>
                <a:cs typeface="Arial" panose="020B0604020202020204" pitchFamily="34" charset="0"/>
              </a:rPr>
              <a:t>select </a:t>
            </a:r>
            <a:r>
              <a:rPr lang="en-US" sz="2400" dirty="0">
                <a:solidFill>
                  <a:schemeClr val="tx1">
                    <a:lumMod val="65000"/>
                    <a:lumOff val="35000"/>
                  </a:schemeClr>
                </a:solidFill>
                <a:latin typeface="Arial" panose="020B0604020202020204" pitchFamily="34" charset="0"/>
                <a:cs typeface="Arial" panose="020B0604020202020204" pitchFamily="34" charset="0"/>
              </a:rPr>
              <a:t>statement is just like switch statement. But in the select statement, the </a:t>
            </a:r>
            <a:r>
              <a:rPr lang="en-US" sz="2400" b="1" dirty="0">
                <a:solidFill>
                  <a:schemeClr val="tx1">
                    <a:lumMod val="65000"/>
                    <a:lumOff val="35000"/>
                  </a:schemeClr>
                </a:solidFill>
                <a:latin typeface="Arial" panose="020B0604020202020204" pitchFamily="34" charset="0"/>
                <a:cs typeface="Arial" panose="020B0604020202020204" pitchFamily="34" charset="0"/>
              </a:rPr>
              <a:t>case</a:t>
            </a:r>
            <a:r>
              <a:rPr lang="en-US" sz="2400" dirty="0">
                <a:solidFill>
                  <a:schemeClr val="tx1">
                    <a:lumMod val="65000"/>
                    <a:lumOff val="35000"/>
                  </a:schemeClr>
                </a:solidFill>
                <a:latin typeface="Arial" panose="020B0604020202020204" pitchFamily="34" charset="0"/>
                <a:cs typeface="Arial" panose="020B0604020202020204" pitchFamily="34" charset="0"/>
              </a:rPr>
              <a:t> statement refers to communication.</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a:t>
            </a:r>
            <a:r>
              <a:rPr lang="en-US" sz="2400" b="1" dirty="0">
                <a:solidFill>
                  <a:schemeClr val="tx1">
                    <a:lumMod val="65000"/>
                    <a:lumOff val="35000"/>
                  </a:schemeClr>
                </a:solidFill>
                <a:latin typeface="Arial" panose="020B0604020202020204" pitchFamily="34" charset="0"/>
                <a:cs typeface="Arial" panose="020B0604020202020204" pitchFamily="34" charset="0"/>
              </a:rPr>
              <a:t>select </a:t>
            </a:r>
            <a:r>
              <a:rPr lang="en-US" sz="2400" dirty="0">
                <a:solidFill>
                  <a:schemeClr val="tx1">
                    <a:lumMod val="65000"/>
                    <a:lumOff val="35000"/>
                  </a:schemeClr>
                </a:solidFill>
                <a:latin typeface="Arial" panose="020B0604020202020204" pitchFamily="34" charset="0"/>
                <a:cs typeface="Arial" panose="020B0604020202020204" pitchFamily="34" charset="0"/>
              </a:rPr>
              <a:t>statement in Go is a powerful control structure for handling concurrent operations involving channels.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It allows you to choose one of multiple communication operations that are ready to proceed. </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Select </a:t>
            </a:r>
            <a:r>
              <a:rPr lang="en-US" sz="2400" dirty="0">
                <a:solidFill>
                  <a:schemeClr val="tx1">
                    <a:lumMod val="65000"/>
                    <a:lumOff val="35000"/>
                  </a:schemeClr>
                </a:solidFill>
                <a:latin typeface="Arial" panose="020B0604020202020204" pitchFamily="34" charset="0"/>
                <a:cs typeface="Arial" panose="020B0604020202020204" pitchFamily="34" charset="0"/>
              </a:rPr>
              <a:t>is used in the context of concurrent programming to handle situations where you have multiple channels to interact with and you want to perform an action as soon as one of them is ready.</a:t>
            </a:r>
          </a:p>
          <a:p>
            <a:pPr marL="539750" lvl="1" indent="-360045" fontAlgn="base">
              <a:spcBef>
                <a:spcPts val="1200"/>
              </a:spcBef>
              <a:spcAft>
                <a:spcPts val="1200"/>
              </a:spcAft>
              <a:buClr>
                <a:srgbClr val="095A82"/>
              </a:buClr>
              <a:buSzPct val="100000"/>
              <a:buBlip>
                <a:blip r:embed="rId3"/>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Select</a:t>
            </a:r>
            <a:r>
              <a:rPr lang="en-US" sz="2400" dirty="0">
                <a:solidFill>
                  <a:schemeClr val="tx1">
                    <a:lumMod val="65000"/>
                    <a:lumOff val="35000"/>
                  </a:schemeClr>
                </a:solidFill>
                <a:latin typeface="Arial" panose="020B0604020202020204" pitchFamily="34" charset="0"/>
                <a:cs typeface="Arial" panose="020B0604020202020204" pitchFamily="34" charset="0"/>
              </a:rPr>
              <a:t> statement waits until the communication (send or receive operation) is prepared for some cases to begin.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Initializing Select Statement</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3251199" y="1664713"/>
            <a:ext cx="11785600" cy="77520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rPr>
              <a:t>Below is the syntax to initialize the Select statement in Go:</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3592282" y="3193144"/>
            <a:ext cx="11444517" cy="6516914"/>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select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case &lt;-ch1:</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Handle data from ch1</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case data := &lt;-ch2: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Handle data from ch2</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case ch3 &lt;- value: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Send value to ch3</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default: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 Handle the case when none of the channels are ready</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812874" y="2829330"/>
            <a:ext cx="3003332" cy="3638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155CC"/>
                </a:solidFill>
              </a:rPr>
              <a:t>Key Concepts in Select</a:t>
            </a:r>
            <a:endParaRPr lang="en-US" dirty="0"/>
          </a:p>
        </p:txBody>
      </p:sp>
      <p:sp>
        <p:nvSpPr>
          <p:cNvPr id="6" name="Rectangle: Rounded Corners 5">
            <a:extLst>
              <a:ext uri="{FF2B5EF4-FFF2-40B4-BE49-F238E27FC236}">
                <a16:creationId xmlns:a16="http://schemas.microsoft.com/office/drawing/2014/main" id="{7628F3A9-63C4-5C45-147C-EFF6D22A6B3C}"/>
              </a:ext>
            </a:extLst>
          </p:cNvPr>
          <p:cNvSpPr/>
          <p:nvPr/>
        </p:nvSpPr>
        <p:spPr bwMode="auto">
          <a:xfrm>
            <a:off x="607218" y="2341105"/>
            <a:ext cx="12774953" cy="1950002"/>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Non-blocking: </a:t>
            </a:r>
            <a:r>
              <a:rPr lang="en-US" sz="2400" dirty="0">
                <a:solidFill>
                  <a:schemeClr val="tx1">
                    <a:lumMod val="65000"/>
                    <a:lumOff val="35000"/>
                  </a:schemeClr>
                </a:solidFill>
                <a:latin typeface="Arial" panose="020B0604020202020204" pitchFamily="34" charset="0"/>
                <a:cs typeface="Arial" panose="020B0604020202020204" pitchFamily="34" charset="0"/>
              </a:rPr>
              <a:t>A select statement does not block the execution of the program. It allows you to wait for multiple channels without blocking the main goroutine. When one channel is ready, the associated case is executed.</a:t>
            </a:r>
          </a:p>
        </p:txBody>
      </p:sp>
      <p:sp>
        <p:nvSpPr>
          <p:cNvPr id="3" name="Rectangle: Rounded Corners 2">
            <a:extLst>
              <a:ext uri="{FF2B5EF4-FFF2-40B4-BE49-F238E27FC236}">
                <a16:creationId xmlns:a16="http://schemas.microsoft.com/office/drawing/2014/main" id="{2D9FF54E-6F44-84BD-57A3-C7B94F145900}"/>
              </a:ext>
            </a:extLst>
          </p:cNvPr>
          <p:cNvSpPr/>
          <p:nvPr/>
        </p:nvSpPr>
        <p:spPr bwMode="auto">
          <a:xfrm>
            <a:off x="4114802" y="4734878"/>
            <a:ext cx="12774953" cy="1950002"/>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Multiple Channels: </a:t>
            </a:r>
            <a:r>
              <a:rPr lang="en-US" sz="2400" dirty="0">
                <a:solidFill>
                  <a:schemeClr val="tx1">
                    <a:lumMod val="65000"/>
                    <a:lumOff val="35000"/>
                  </a:schemeClr>
                </a:solidFill>
                <a:latin typeface="Arial" panose="020B0604020202020204" pitchFamily="34" charset="0"/>
                <a:cs typeface="Arial" panose="020B0604020202020204" pitchFamily="34" charset="0"/>
              </a:rPr>
              <a:t>You can include multiple cases in a select statement, each representing a channel or communication operation. This is particularly useful for handling concurrent I/O operations or events.</a:t>
            </a:r>
          </a:p>
        </p:txBody>
      </p:sp>
      <p:sp>
        <p:nvSpPr>
          <p:cNvPr id="7" name="Rectangle: Rounded Corners 6">
            <a:extLst>
              <a:ext uri="{FF2B5EF4-FFF2-40B4-BE49-F238E27FC236}">
                <a16:creationId xmlns:a16="http://schemas.microsoft.com/office/drawing/2014/main" id="{74E35034-6F77-2703-429F-AF0109749516}"/>
              </a:ext>
            </a:extLst>
          </p:cNvPr>
          <p:cNvSpPr/>
          <p:nvPr/>
        </p:nvSpPr>
        <p:spPr bwMode="auto">
          <a:xfrm>
            <a:off x="607218" y="7149536"/>
            <a:ext cx="12774953" cy="1950002"/>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Asynchronous Communication: </a:t>
            </a:r>
            <a:r>
              <a:rPr lang="en-US" sz="2400" dirty="0">
                <a:solidFill>
                  <a:schemeClr val="tx1">
                    <a:lumMod val="65000"/>
                    <a:lumOff val="35000"/>
                  </a:schemeClr>
                </a:solidFill>
                <a:latin typeface="Arial" panose="020B0604020202020204" pitchFamily="34" charset="0"/>
                <a:cs typeface="Arial" panose="020B0604020202020204" pitchFamily="34" charset="0"/>
              </a:rPr>
              <a:t>The</a:t>
            </a:r>
            <a:r>
              <a:rPr lang="en-US" sz="2400" b="1" dirty="0">
                <a:solidFill>
                  <a:schemeClr val="tx1">
                    <a:lumMod val="65000"/>
                    <a:lumOff val="35000"/>
                  </a:schemeClr>
                </a:solidFill>
                <a:latin typeface="Arial" panose="020B0604020202020204" pitchFamily="34" charset="0"/>
                <a:cs typeface="Arial" panose="020B0604020202020204" pitchFamily="34" charset="0"/>
              </a:rPr>
              <a:t> select </a:t>
            </a:r>
            <a:r>
              <a:rPr lang="en-US" sz="2400" dirty="0">
                <a:solidFill>
                  <a:schemeClr val="tx1">
                    <a:lumMod val="65000"/>
                    <a:lumOff val="35000"/>
                  </a:schemeClr>
                </a:solidFill>
                <a:latin typeface="Arial" panose="020B0604020202020204" pitchFamily="34" charset="0"/>
                <a:cs typeface="Arial" panose="020B0604020202020204" pitchFamily="34" charset="0"/>
              </a:rPr>
              <a:t>statement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enables asynchronous communication, where you can interact with multiple channels without waiting for one specific operation to complete.</a:t>
            </a:r>
          </a:p>
        </p:txBody>
      </p:sp>
    </p:spTree>
    <p:extLst>
      <p:ext uri="{BB962C8B-B14F-4D97-AF65-F5344CB8AC3E}">
        <p14:creationId xmlns:p14="http://schemas.microsoft.com/office/powerpoint/2010/main" val="8656137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P spid="7"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730</TotalTime>
  <Words>526</Words>
  <Application>Microsoft Office PowerPoint</Application>
  <PresentationFormat>Custom</PresentationFormat>
  <Paragraphs>77</Paragraphs>
  <Slides>13</Slides>
  <Notes>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13</vt:i4>
      </vt:variant>
    </vt:vector>
  </HeadingPairs>
  <TitlesOfParts>
    <vt:vector size="20" baseType="lpstr">
      <vt:lpstr>Arial</vt:lpstr>
      <vt:lpstr>Calibri Light</vt:lpstr>
      <vt:lpstr>Calibri</vt:lpstr>
      <vt:lpstr>Consolas</vt:lpstr>
      <vt:lpstr>Office Theme</vt:lpstr>
      <vt:lpstr>Custom Design</vt:lpstr>
      <vt:lpstr>1_Custom Design</vt:lpstr>
      <vt:lpstr>PowerPoint Presentation</vt:lpstr>
      <vt:lpstr>PowerPoint Presentation</vt:lpstr>
      <vt:lpstr>PowerPoint Presentation</vt:lpstr>
      <vt:lpstr>Topics</vt:lpstr>
      <vt:lpstr>Learning Objectives</vt:lpstr>
      <vt:lpstr>The Select Statement</vt:lpstr>
      <vt:lpstr>Introduction to Select Statement</vt:lpstr>
      <vt:lpstr>Initializing Select Statement</vt:lpstr>
      <vt:lpstr>Key Concepts in Select</vt:lpstr>
      <vt:lpstr>Select Statement—Example</vt:lpstr>
      <vt:lpstr>Select Statement—Example (contd.)</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86</cp:revision>
  <dcterms:created xsi:type="dcterms:W3CDTF">2023-08-03T08:03:00Z</dcterms:created>
  <dcterms:modified xsi:type="dcterms:W3CDTF">2023-11-02T06:44:56Z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